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40" r:id="rId3"/>
    <p:sldId id="427" r:id="rId4"/>
    <p:sldId id="437" r:id="rId5"/>
    <p:sldId id="428" r:id="rId6"/>
    <p:sldId id="429" r:id="rId7"/>
    <p:sldId id="434" r:id="rId8"/>
    <p:sldId id="430" r:id="rId9"/>
    <p:sldId id="435" r:id="rId10"/>
    <p:sldId id="438" r:id="rId11"/>
    <p:sldId id="436" r:id="rId12"/>
    <p:sldId id="432" r:id="rId13"/>
    <p:sldId id="443" r:id="rId14"/>
    <p:sldId id="449" r:id="rId15"/>
    <p:sldId id="439" r:id="rId16"/>
    <p:sldId id="433" r:id="rId17"/>
    <p:sldId id="444" r:id="rId18"/>
    <p:sldId id="445" r:id="rId19"/>
    <p:sldId id="446" r:id="rId20"/>
    <p:sldId id="453" r:id="rId21"/>
    <p:sldId id="447" r:id="rId22"/>
    <p:sldId id="452" r:id="rId23"/>
    <p:sldId id="451" r:id="rId24"/>
    <p:sldId id="448" r:id="rId25"/>
    <p:sldId id="426" r:id="rId26"/>
    <p:sldId id="347" r:id="rId27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B67"/>
    <a:srgbClr val="FFF600"/>
    <a:srgbClr val="FC9F00"/>
    <a:srgbClr val="FFBBC4"/>
    <a:srgbClr val="FFFFAE"/>
    <a:srgbClr val="0432FF"/>
    <a:srgbClr val="9E5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1" autoAdjust="0"/>
    <p:restoredTop sz="88876" autoAdjust="0"/>
  </p:normalViewPr>
  <p:slideViewPr>
    <p:cSldViewPr snapToGrid="0">
      <p:cViewPr>
        <p:scale>
          <a:sx n="133" d="100"/>
          <a:sy n="133" d="100"/>
        </p:scale>
        <p:origin x="11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8BA9-770E-6C4B-9843-5E83CAC9C0B2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F0FBF-470F-C64F-B576-BC53EB929C7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3BCB1-559F-CB48-9AAC-6DBB17AC905A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21E0-71B3-6142-B329-A42FC65E62F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12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16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4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3754" y="308812"/>
            <a:ext cx="2943290" cy="11559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5"/>
          <p:cNvSpPr/>
          <p:nvPr userDrawn="1"/>
        </p:nvSpPr>
        <p:spPr>
          <a:xfrm>
            <a:off x="579037" y="5552524"/>
            <a:ext cx="79363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has received funding from the ECSEL Joint Undertaking under grant agreement No 692455. This Joint Undertaking receives support from the European Union’s Horizon 2020 research and innovation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Austria, Denmark, Germany, Finland, Czech Republic, Italy, Spain, Portugal, Poland, Ireland, Belgium, France, Netherlands, United Kingdom, Slovakia, Norway.</a:t>
            </a:r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" y="59544"/>
            <a:ext cx="6514310" cy="300756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xt_Companyname"/>
          <p:cNvSpPr txBox="1"/>
          <p:nvPr userDrawn="1"/>
        </p:nvSpPr>
        <p:spPr>
          <a:xfrm>
            <a:off x="5752001" y="515772"/>
            <a:ext cx="13662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AT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ENABLE-S3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AT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ECSEL EU PROJECT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01" y="59544"/>
            <a:ext cx="1884335" cy="69864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8158" y="3708647"/>
            <a:ext cx="6618442" cy="944316"/>
          </a:xfrm>
        </p:spPr>
        <p:txBody>
          <a:bodyPr anchor="b"/>
          <a:lstStyle>
            <a:lvl1pPr algn="l">
              <a:defRPr sz="3300"/>
            </a:lvl1pPr>
          </a:lstStyle>
          <a:p>
            <a:r>
              <a:rPr lang="en-US" dirty="0" smtClean="0"/>
              <a:t>Enable-S3   - Horizon 2020 project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8159" y="4616388"/>
            <a:ext cx="6618441" cy="64141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1" dirty="0" smtClean="0"/>
              <a:t>Objective: establish cost-efficient cross-domain virtual and semi-virtual V&amp;V platforms and methods for ACPS</a:t>
            </a:r>
            <a:endParaRPr lang="en-US" b="1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80" y="0"/>
            <a:ext cx="4732020" cy="218470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/>
          <p:cNvSpPr txBox="1"/>
          <p:nvPr userDrawn="1"/>
        </p:nvSpPr>
        <p:spPr>
          <a:xfrm>
            <a:off x="3659606" y="2323483"/>
            <a:ext cx="1738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005A99"/>
                </a:solidFill>
                <a:latin typeface="Verdana"/>
                <a:cs typeface="Verdana"/>
              </a:rPr>
              <a:t>THANK</a:t>
            </a:r>
            <a:r>
              <a:rPr lang="de-DE" sz="2000" b="1" baseline="0" dirty="0" smtClean="0">
                <a:solidFill>
                  <a:srgbClr val="005A99"/>
                </a:solidFill>
                <a:latin typeface="Verdana"/>
                <a:cs typeface="Verdana"/>
              </a:rPr>
              <a:t> YOU</a:t>
            </a:r>
            <a:endParaRPr lang="de-DE" sz="2000" b="1" dirty="0">
              <a:solidFill>
                <a:srgbClr val="005A99"/>
              </a:solidFill>
              <a:latin typeface="Verdana"/>
              <a:cs typeface="Verdana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8731398" y="6709919"/>
            <a:ext cx="269094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endParaRPr lang="en-US" sz="800" noProof="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852256" y="5191224"/>
            <a:ext cx="776352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leading to these results has received funding from the H2020-ECSEL-2015-2-IA-two-stage-Master/H2020-ECSEL-2015-2-IA-two-stage </a:t>
            </a:r>
          </a:p>
          <a:p>
            <a:pPr algn="ctr"/>
            <a:r>
              <a:rPr lang="en-US" sz="13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ENABLE-S3 – European Initiative to Enable Validation for Highly Automated Safe and Secure Systems Joint Undertaking under grant agreement n° 692455 and from specific national programs and / or funding authorities.</a:t>
            </a:r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88" y="308162"/>
            <a:ext cx="1128245" cy="557751"/>
          </a:xfrm>
          <a:prstGeom prst="rect">
            <a:avLst/>
          </a:prstGeom>
        </p:spPr>
      </p:pic>
      <p:pic>
        <p:nvPicPr>
          <p:cNvPr id="9" name="Picture 11" descr="electronics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77850" y="587037"/>
            <a:ext cx="2166938" cy="863600"/>
          </a:xfrm>
          <a:prstGeom prst="rect">
            <a:avLst/>
          </a:prstGeom>
          <a:noFill/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pic>
        <p:nvPicPr>
          <p:cNvPr id="7" name="Picture 11" descr="electronics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588125" y="260350"/>
            <a:ext cx="2166938" cy="863600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27/01/2019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832" y="2177143"/>
            <a:ext cx="8496300" cy="1915884"/>
          </a:xfrm>
        </p:spPr>
        <p:txBody>
          <a:bodyPr/>
          <a:lstStyle/>
          <a:p>
            <a:r>
              <a:rPr lang="en-GB" sz="4400" dirty="0" smtClean="0"/>
              <a:t>Refinement of state-charts with run-to-completion semantics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7868" y="4093027"/>
            <a:ext cx="2878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FF00"/>
                </a:solidFill>
              </a:rPr>
              <a:t>Colin Snook  		</a:t>
            </a:r>
          </a:p>
          <a:p>
            <a:r>
              <a:rPr lang="en-GB" sz="2400" dirty="0" smtClean="0">
                <a:solidFill>
                  <a:schemeClr val="bg1"/>
                </a:solidFill>
              </a:rPr>
              <a:t>Thai </a:t>
            </a:r>
            <a:r>
              <a:rPr lang="en-GB" sz="2400" dirty="0">
                <a:solidFill>
                  <a:schemeClr val="bg1"/>
                </a:solidFill>
              </a:rPr>
              <a:t>Son Hoang </a:t>
            </a:r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Michael Butler 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University </a:t>
            </a:r>
            <a:r>
              <a:rPr lang="en-GB" sz="2400" dirty="0">
                <a:solidFill>
                  <a:schemeClr val="bg1"/>
                </a:solidFill>
              </a:rPr>
              <a:t>of </a:t>
            </a:r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Southampton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	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832" y="4189146"/>
            <a:ext cx="287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Karla Morris 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Rob Armstrong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Sandia National</a:t>
            </a:r>
          </a:p>
          <a:p>
            <a:r>
              <a:rPr lang="en-GB" sz="2400" dirty="0" smtClean="0">
                <a:solidFill>
                  <a:schemeClr val="bg1"/>
                </a:solidFill>
              </a:rPr>
              <a:t>Laboratories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57" y="1740218"/>
            <a:ext cx="4597400" cy="4597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4067007" cy="4637405"/>
          </a:xfrm>
        </p:spPr>
        <p:txBody>
          <a:bodyPr/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 Scenario A+C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Transitions T1,T2 must fire for completion</a:t>
            </a:r>
            <a:endParaRPr lang="en-GB" dirty="0"/>
          </a:p>
          <a:p>
            <a:r>
              <a:rPr lang="en-GB" dirty="0"/>
              <a:t>Scenario </a:t>
            </a:r>
            <a:r>
              <a:rPr lang="en-GB" dirty="0" smtClean="0"/>
              <a:t>A+C+E</a:t>
            </a:r>
            <a:endParaRPr lang="en-GB" dirty="0"/>
          </a:p>
          <a:p>
            <a:pPr lvl="1"/>
            <a:r>
              <a:rPr lang="en-GB" dirty="0" smtClean="0"/>
              <a:t>T3 has been added in a refinement. </a:t>
            </a:r>
          </a:p>
          <a:p>
            <a:pPr lvl="1"/>
            <a:r>
              <a:rPr lang="en-GB" dirty="0"/>
              <a:t>Transitions </a:t>
            </a:r>
            <a:r>
              <a:rPr lang="en-GB" dirty="0" smtClean="0"/>
              <a:t>T1,T2,T3 </a:t>
            </a:r>
            <a:r>
              <a:rPr lang="en-GB" dirty="0"/>
              <a:t>must fire for </a:t>
            </a:r>
            <a:r>
              <a:rPr lang="en-GB" dirty="0" smtClean="0"/>
              <a:t>completion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OK - Completion is stronger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850" y="397912"/>
            <a:ext cx="8496300" cy="649288"/>
          </a:xfrm>
        </p:spPr>
        <p:txBody>
          <a:bodyPr/>
          <a:lstStyle/>
          <a:p>
            <a:r>
              <a:rPr lang="en-GB" dirty="0" smtClean="0"/>
              <a:t>Consideration: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Refining R2C</a:t>
            </a:r>
            <a:br>
              <a:rPr lang="en-GB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7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12" y="1700213"/>
            <a:ext cx="4241800" cy="4851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4209649" cy="4594709"/>
          </a:xfrm>
        </p:spPr>
        <p:txBody>
          <a:bodyPr/>
          <a:lstStyle/>
          <a:p>
            <a:r>
              <a:rPr lang="en-GB" dirty="0"/>
              <a:t>Scenario </a:t>
            </a:r>
            <a:r>
              <a:rPr lang="en-GB" dirty="0" smtClean="0"/>
              <a:t>A+C+E</a:t>
            </a:r>
            <a:r>
              <a:rPr lang="mr-IN" dirty="0" smtClean="0"/>
              <a:t>…</a:t>
            </a:r>
            <a:r>
              <a:rPr lang="en-GB" dirty="0" smtClean="0"/>
              <a:t>+</a:t>
            </a:r>
            <a:r>
              <a:rPr lang="en-GB" dirty="0" smtClean="0">
                <a:solidFill>
                  <a:srgbClr val="FF0000"/>
                </a:solidFill>
              </a:rPr>
              <a:t>E1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 smtClean="0"/>
              <a:t>Guard of T3 is stronger </a:t>
            </a:r>
          </a:p>
          <a:p>
            <a:pPr lvl="1"/>
            <a:r>
              <a:rPr lang="en-GB" dirty="0" smtClean="0"/>
              <a:t>it is no longer enabled in this sub-scenario</a:t>
            </a:r>
          </a:p>
          <a:p>
            <a:pPr lvl="1"/>
            <a:r>
              <a:rPr lang="en-GB" dirty="0" smtClean="0"/>
              <a:t>Only transitions T1,T2 must </a:t>
            </a:r>
            <a:r>
              <a:rPr lang="en-GB" dirty="0"/>
              <a:t>fire for </a:t>
            </a:r>
            <a:r>
              <a:rPr lang="en-GB" dirty="0" smtClean="0"/>
              <a:t>completion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NOT OK -  </a:t>
            </a:r>
            <a:r>
              <a:rPr lang="en-GB" dirty="0" smtClean="0"/>
              <a:t>the guard for completion is weaker</a:t>
            </a:r>
          </a:p>
          <a:p>
            <a:pPr lvl="1"/>
            <a:r>
              <a:rPr lang="en-GB" dirty="0" smtClean="0"/>
              <a:t>This is not a refinement of the abstract completion event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349" y="446037"/>
            <a:ext cx="8496300" cy="649288"/>
          </a:xfrm>
        </p:spPr>
        <p:txBody>
          <a:bodyPr/>
          <a:lstStyle/>
          <a:p>
            <a:r>
              <a:rPr lang="en-GB" dirty="0" smtClean="0"/>
              <a:t>Consideration: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Refining R2C</a:t>
            </a:r>
            <a:br>
              <a:rPr lang="en-GB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abstraction was wrong</a:t>
            </a:r>
          </a:p>
          <a:p>
            <a:pPr lvl="1"/>
            <a:r>
              <a:rPr lang="en-GB" dirty="0" smtClean="0"/>
              <a:t>We must allow completion to happen without transitions firing</a:t>
            </a:r>
          </a:p>
          <a:p>
            <a:pPr lvl="2"/>
            <a:r>
              <a:rPr lang="en-GB" dirty="0" smtClean="0"/>
              <a:t>(Unless we know for sure that they will remain enabled in future refinements)</a:t>
            </a:r>
          </a:p>
          <a:p>
            <a:pPr lvl="1"/>
            <a:r>
              <a:rPr lang="en-GB" dirty="0" smtClean="0"/>
              <a:t>The refinement proof forces us to make correct abstractions</a:t>
            </a:r>
          </a:p>
          <a:p>
            <a:pPr lvl="1"/>
            <a:r>
              <a:rPr lang="en-GB" dirty="0" smtClean="0"/>
              <a:t>I.e. skip transitions even if they are enabled.</a:t>
            </a:r>
          </a:p>
          <a:p>
            <a:r>
              <a:rPr lang="en-GB" dirty="0" smtClean="0"/>
              <a:t>If we are sure we won’t strengthen a transition guard, </a:t>
            </a:r>
          </a:p>
          <a:p>
            <a:pPr lvl="1"/>
            <a:r>
              <a:rPr lang="en-GB" dirty="0" smtClean="0"/>
              <a:t>we can flag it as finalised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hen it cannot be skipped by completion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21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46038"/>
            <a:ext cx="8496300" cy="649288"/>
          </a:xfrm>
        </p:spPr>
        <p:txBody>
          <a:bodyPr/>
          <a:lstStyle/>
          <a:p>
            <a:r>
              <a:rPr lang="en-GB" dirty="0" smtClean="0"/>
              <a:t>Transition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848" y="1351740"/>
            <a:ext cx="4690912" cy="4854591"/>
          </a:xfrm>
        </p:spPr>
        <p:txBody>
          <a:bodyPr/>
          <a:lstStyle/>
          <a:p>
            <a:r>
              <a:rPr lang="en-GB" dirty="0" smtClean="0"/>
              <a:t>Fire all enabled transitions together in one atomic step </a:t>
            </a:r>
          </a:p>
          <a:p>
            <a:pPr lvl="1"/>
            <a:r>
              <a:rPr lang="en-GB" dirty="0" smtClean="0"/>
              <a:t>Simplifies infrastructure</a:t>
            </a:r>
          </a:p>
          <a:p>
            <a:r>
              <a:rPr lang="en-GB" dirty="0" smtClean="0"/>
              <a:t>Need a separate Event-B event for each combination</a:t>
            </a:r>
          </a:p>
          <a:p>
            <a:pPr lvl="1"/>
            <a:r>
              <a:rPr lang="en-GB" dirty="0" smtClean="0"/>
              <a:t>Potential explosion.. but in practice unlikely</a:t>
            </a:r>
          </a:p>
          <a:p>
            <a:r>
              <a:rPr lang="en-GB" dirty="0" smtClean="0"/>
              <a:t>Alternative encodings are possible </a:t>
            </a:r>
          </a:p>
          <a:p>
            <a:pPr lvl="1"/>
            <a:r>
              <a:rPr lang="en-GB" dirty="0" smtClean="0"/>
              <a:t>More complicated operational ‘engine’</a:t>
            </a:r>
          </a:p>
          <a:p>
            <a:pPr lvl="1"/>
            <a:r>
              <a:rPr lang="en-GB" dirty="0" smtClean="0"/>
              <a:t>More difficult proof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97"/>
          <a:stretch/>
        </p:blipFill>
        <p:spPr>
          <a:xfrm>
            <a:off x="4785493" y="1351740"/>
            <a:ext cx="435850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3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24" y="417162"/>
            <a:ext cx="8496300" cy="649288"/>
          </a:xfrm>
        </p:spPr>
        <p:txBody>
          <a:bodyPr/>
          <a:lstStyle/>
          <a:p>
            <a:r>
              <a:rPr lang="en-GB" dirty="0" smtClean="0"/>
              <a:t>Transition Sets (TS)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21" y="1663215"/>
            <a:ext cx="4597400" cy="4597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554858"/>
            <a:ext cx="52842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TS0</a:t>
            </a:r>
            <a:r>
              <a:rPr lang="en-US" dirty="0"/>
              <a:t>: </a:t>
            </a:r>
            <a:r>
              <a:rPr lang="en-US" dirty="0" smtClean="0"/>
              <a:t>[t]/{}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1</a:t>
            </a:r>
            <a:r>
              <a:rPr lang="en-US" dirty="0"/>
              <a:t>: [</a:t>
            </a:r>
            <a:r>
              <a:rPr lang="en-US" dirty="0" err="1" smtClean="0"/>
              <a:t>A∧t</a:t>
            </a:r>
            <a:r>
              <a:rPr lang="en-US" dirty="0"/>
              <a:t>]/ </a:t>
            </a:r>
            <a:r>
              <a:rPr lang="en-US" dirty="0" smtClean="0"/>
              <a:t>{T1} 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2</a:t>
            </a:r>
            <a:r>
              <a:rPr lang="en-US" dirty="0"/>
              <a:t>: </a:t>
            </a:r>
            <a:r>
              <a:rPr lang="en-US" dirty="0" smtClean="0"/>
              <a:t>[</a:t>
            </a:r>
            <a:r>
              <a:rPr lang="en-US" dirty="0" err="1" smtClean="0"/>
              <a:t>C∧t</a:t>
            </a:r>
            <a:r>
              <a:rPr lang="en-US" dirty="0"/>
              <a:t>]/ </a:t>
            </a:r>
            <a:r>
              <a:rPr lang="en-US" dirty="0" smtClean="0"/>
              <a:t>{T2}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3</a:t>
            </a:r>
            <a:r>
              <a:rPr lang="en-US" dirty="0"/>
              <a:t>: [</a:t>
            </a:r>
            <a:r>
              <a:rPr lang="en-US" dirty="0" err="1" smtClean="0"/>
              <a:t>A∧C∧t</a:t>
            </a:r>
            <a:r>
              <a:rPr lang="en-US" dirty="0"/>
              <a:t>]/ </a:t>
            </a:r>
            <a:r>
              <a:rPr lang="en-US" dirty="0" smtClean="0"/>
              <a:t>{T1,T2}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4</a:t>
            </a:r>
            <a:r>
              <a:rPr lang="en-US" dirty="0"/>
              <a:t>: </a:t>
            </a:r>
            <a:r>
              <a:rPr lang="en-US" dirty="0" smtClean="0"/>
              <a:t>[</a:t>
            </a:r>
            <a:r>
              <a:rPr lang="en-US" dirty="0" err="1" smtClean="0"/>
              <a:t>E∧t</a:t>
            </a:r>
            <a:r>
              <a:rPr lang="en-US" dirty="0"/>
              <a:t>]/ T3</a:t>
            </a:r>
          </a:p>
          <a:p>
            <a:r>
              <a:rPr lang="en-US" dirty="0"/>
              <a:t>TS</a:t>
            </a:r>
            <a:r>
              <a:rPr lang="en-US" dirty="0" smtClean="0"/>
              <a:t>5</a:t>
            </a:r>
            <a:r>
              <a:rPr lang="en-US" dirty="0"/>
              <a:t>: [</a:t>
            </a:r>
            <a:r>
              <a:rPr lang="en-US" dirty="0" err="1" smtClean="0"/>
              <a:t>A∧E∧t</a:t>
            </a:r>
            <a:r>
              <a:rPr lang="en-US" dirty="0"/>
              <a:t>]/ </a:t>
            </a:r>
            <a:r>
              <a:rPr lang="en-US" dirty="0" smtClean="0"/>
              <a:t>{T1,T3} </a:t>
            </a:r>
            <a:r>
              <a:rPr lang="en-US" dirty="0"/>
              <a:t>	</a:t>
            </a:r>
            <a:r>
              <a:rPr lang="en-US" dirty="0" smtClean="0"/>
              <a:t>		(</a:t>
            </a:r>
            <a:r>
              <a:rPr lang="en-US" dirty="0"/>
              <a:t>refines </a:t>
            </a:r>
            <a:r>
              <a:rPr lang="en-US" dirty="0" smtClean="0"/>
              <a:t>TS1)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6</a:t>
            </a:r>
            <a:r>
              <a:rPr lang="en-US" dirty="0"/>
              <a:t>: </a:t>
            </a:r>
            <a:r>
              <a:rPr lang="en-US" dirty="0" smtClean="0"/>
              <a:t>[</a:t>
            </a:r>
            <a:r>
              <a:rPr lang="en-US" dirty="0" err="1" smtClean="0"/>
              <a:t>C∧E∧t</a:t>
            </a:r>
            <a:r>
              <a:rPr lang="en-US" dirty="0"/>
              <a:t>]/ </a:t>
            </a:r>
            <a:r>
              <a:rPr lang="en-US" dirty="0" smtClean="0"/>
              <a:t>{T2,T3}</a:t>
            </a:r>
            <a:r>
              <a:rPr lang="en-US" dirty="0"/>
              <a:t>	</a:t>
            </a:r>
            <a:r>
              <a:rPr lang="en-US" dirty="0" smtClean="0"/>
              <a:t>		(</a:t>
            </a:r>
            <a:r>
              <a:rPr lang="en-US" dirty="0"/>
              <a:t>refines </a:t>
            </a:r>
            <a:r>
              <a:rPr lang="en-US" dirty="0" smtClean="0"/>
              <a:t>TS2)</a:t>
            </a:r>
            <a:endParaRPr lang="en-US" dirty="0"/>
          </a:p>
          <a:p>
            <a:r>
              <a:rPr lang="en-US" dirty="0"/>
              <a:t>TS</a:t>
            </a:r>
            <a:r>
              <a:rPr lang="en-US" dirty="0" smtClean="0"/>
              <a:t>7</a:t>
            </a:r>
            <a:r>
              <a:rPr lang="en-US" dirty="0"/>
              <a:t>: [</a:t>
            </a:r>
            <a:r>
              <a:rPr lang="en-US" dirty="0" err="1" smtClean="0"/>
              <a:t>A∧C∧E∧t</a:t>
            </a:r>
            <a:r>
              <a:rPr lang="en-US" dirty="0"/>
              <a:t>]/ </a:t>
            </a:r>
            <a:r>
              <a:rPr lang="en-US" dirty="0" smtClean="0"/>
              <a:t>{T1,T2,T3} </a:t>
            </a:r>
            <a:r>
              <a:rPr lang="en-US" dirty="0"/>
              <a:t>	(refines </a:t>
            </a:r>
            <a:r>
              <a:rPr lang="en-US" dirty="0" smtClean="0"/>
              <a:t>TS3)</a:t>
            </a:r>
          </a:p>
          <a:p>
            <a:endParaRPr lang="en-US" dirty="0" smtClean="0"/>
          </a:p>
          <a:p>
            <a:r>
              <a:rPr lang="en-US" u="sng" dirty="0" smtClean="0">
                <a:solidFill>
                  <a:srgbClr val="0070C0"/>
                </a:solidFill>
              </a:rPr>
              <a:t>Or if  all 3 are ‘</a:t>
            </a:r>
            <a:r>
              <a:rPr lang="en-US" u="sng" dirty="0" err="1" smtClean="0">
                <a:solidFill>
                  <a:srgbClr val="0070C0"/>
                </a:solidFill>
              </a:rPr>
              <a:t>finalised</a:t>
            </a:r>
            <a:r>
              <a:rPr lang="en-US" u="sng" dirty="0" smtClean="0">
                <a:solidFill>
                  <a:srgbClr val="0070C0"/>
                </a:solidFill>
              </a:rPr>
              <a:t>’</a:t>
            </a:r>
          </a:p>
          <a:p>
            <a:r>
              <a:rPr lang="en-US" dirty="0"/>
              <a:t>TS</a:t>
            </a:r>
            <a:r>
              <a:rPr lang="en-US" dirty="0" smtClean="0"/>
              <a:t>0</a:t>
            </a:r>
            <a:r>
              <a:rPr lang="en-US" dirty="0"/>
              <a:t>: [~</a:t>
            </a:r>
            <a:r>
              <a:rPr lang="en-US" dirty="0" smtClean="0"/>
              <a:t>A∧~C∧~</a:t>
            </a:r>
            <a:r>
              <a:rPr lang="en-US" dirty="0" err="1" smtClean="0"/>
              <a:t>E∧t</a:t>
            </a:r>
            <a:r>
              <a:rPr lang="en-US" dirty="0"/>
              <a:t>]/skip</a:t>
            </a:r>
          </a:p>
          <a:p>
            <a:r>
              <a:rPr lang="en-US" dirty="0"/>
              <a:t>TS</a:t>
            </a:r>
            <a:r>
              <a:rPr lang="en-US" dirty="0" smtClean="0"/>
              <a:t>1</a:t>
            </a:r>
            <a:r>
              <a:rPr lang="en-US" dirty="0"/>
              <a:t>: [</a:t>
            </a:r>
            <a:r>
              <a:rPr lang="en-US" dirty="0" smtClean="0"/>
              <a:t>A∧~C∧~E∧ </a:t>
            </a:r>
            <a:r>
              <a:rPr lang="en-US" dirty="0"/>
              <a:t>t]/ T1 </a:t>
            </a:r>
          </a:p>
          <a:p>
            <a:r>
              <a:rPr lang="en-US" dirty="0"/>
              <a:t>TS</a:t>
            </a:r>
            <a:r>
              <a:rPr lang="en-US" dirty="0" smtClean="0"/>
              <a:t>2</a:t>
            </a:r>
            <a:r>
              <a:rPr lang="en-US" dirty="0"/>
              <a:t>: [~</a:t>
            </a:r>
            <a:r>
              <a:rPr lang="en-US" dirty="0" smtClean="0"/>
              <a:t>A∧C∧~</a:t>
            </a:r>
            <a:r>
              <a:rPr lang="en-US" dirty="0" err="1" smtClean="0"/>
              <a:t>E∧t</a:t>
            </a:r>
            <a:r>
              <a:rPr lang="en-US" dirty="0"/>
              <a:t>]/ T2</a:t>
            </a:r>
          </a:p>
          <a:p>
            <a:r>
              <a:rPr lang="en-US" dirty="0"/>
              <a:t>TS</a:t>
            </a:r>
            <a:r>
              <a:rPr lang="en-US" dirty="0" smtClean="0"/>
              <a:t>3</a:t>
            </a:r>
            <a:r>
              <a:rPr lang="en-US" dirty="0"/>
              <a:t>: [</a:t>
            </a:r>
            <a:r>
              <a:rPr lang="en-US" dirty="0" smtClean="0"/>
              <a:t>A∧C∧~</a:t>
            </a:r>
            <a:r>
              <a:rPr lang="en-US" dirty="0" err="1" smtClean="0"/>
              <a:t>E∧t</a:t>
            </a:r>
            <a:r>
              <a:rPr lang="en-US" dirty="0"/>
              <a:t>]/ (T1 || T2)</a:t>
            </a:r>
          </a:p>
          <a:p>
            <a:r>
              <a:rPr lang="en-US" dirty="0"/>
              <a:t>TS</a:t>
            </a:r>
            <a:r>
              <a:rPr lang="en-US" dirty="0" smtClean="0"/>
              <a:t>4</a:t>
            </a:r>
            <a:r>
              <a:rPr lang="en-US" dirty="0"/>
              <a:t>: [~</a:t>
            </a:r>
            <a:r>
              <a:rPr lang="en-US" dirty="0" smtClean="0"/>
              <a:t>A∧~</a:t>
            </a:r>
            <a:r>
              <a:rPr lang="en-US" dirty="0" err="1" smtClean="0"/>
              <a:t>C∧E∧t</a:t>
            </a:r>
            <a:r>
              <a:rPr lang="en-US" dirty="0"/>
              <a:t>]/ T3</a:t>
            </a:r>
          </a:p>
          <a:p>
            <a:r>
              <a:rPr lang="en-US" dirty="0"/>
              <a:t>TS</a:t>
            </a:r>
            <a:r>
              <a:rPr lang="en-US" dirty="0" smtClean="0"/>
              <a:t>5</a:t>
            </a:r>
            <a:r>
              <a:rPr lang="en-US" dirty="0"/>
              <a:t>: [</a:t>
            </a:r>
            <a:r>
              <a:rPr lang="en-US" dirty="0" smtClean="0"/>
              <a:t>A∧~</a:t>
            </a:r>
            <a:r>
              <a:rPr lang="en-US" dirty="0" err="1" smtClean="0"/>
              <a:t>C∧E∧t</a:t>
            </a:r>
            <a:r>
              <a:rPr lang="en-US" dirty="0"/>
              <a:t>]/ (T1 || T3) 	</a:t>
            </a:r>
            <a:r>
              <a:rPr lang="en-US" dirty="0" smtClean="0"/>
              <a:t>(</a:t>
            </a:r>
            <a:r>
              <a:rPr lang="en-US" dirty="0"/>
              <a:t>refines </a:t>
            </a:r>
            <a:r>
              <a:rPr lang="en-US" dirty="0" smtClean="0"/>
              <a:t>TS1</a:t>
            </a:r>
            <a:r>
              <a:rPr lang="en-US" dirty="0"/>
              <a:t>)</a:t>
            </a:r>
          </a:p>
          <a:p>
            <a:r>
              <a:rPr lang="en-US" dirty="0"/>
              <a:t>TS</a:t>
            </a:r>
            <a:r>
              <a:rPr lang="en-US" dirty="0" smtClean="0"/>
              <a:t>6</a:t>
            </a:r>
            <a:r>
              <a:rPr lang="en-US" dirty="0"/>
              <a:t>: [~</a:t>
            </a:r>
            <a:r>
              <a:rPr lang="en-US" dirty="0" err="1" smtClean="0"/>
              <a:t>A∧C∧E∧t</a:t>
            </a:r>
            <a:r>
              <a:rPr lang="en-US" dirty="0"/>
              <a:t>]/ (T2 || T3 )	</a:t>
            </a:r>
            <a:r>
              <a:rPr lang="en-US" dirty="0" smtClean="0"/>
              <a:t>(</a:t>
            </a:r>
            <a:r>
              <a:rPr lang="en-US" dirty="0"/>
              <a:t>refines </a:t>
            </a:r>
            <a:r>
              <a:rPr lang="en-US" dirty="0" smtClean="0"/>
              <a:t>TS2</a:t>
            </a:r>
            <a:r>
              <a:rPr lang="en-US" dirty="0"/>
              <a:t>)</a:t>
            </a:r>
          </a:p>
          <a:p>
            <a:r>
              <a:rPr lang="en-US" dirty="0"/>
              <a:t>TS</a:t>
            </a:r>
            <a:r>
              <a:rPr lang="en-US" dirty="0" smtClean="0"/>
              <a:t>7</a:t>
            </a:r>
            <a:r>
              <a:rPr lang="en-US" dirty="0"/>
              <a:t>: [</a:t>
            </a:r>
            <a:r>
              <a:rPr lang="en-US" dirty="0" err="1" smtClean="0"/>
              <a:t>A∧C∧E∧t</a:t>
            </a:r>
            <a:r>
              <a:rPr lang="en-US" dirty="0"/>
              <a:t>]/ (T1 || T2 || T3) 	(refines </a:t>
            </a:r>
            <a:r>
              <a:rPr lang="en-US" dirty="0" smtClean="0"/>
              <a:t>TS3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218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532664"/>
            <a:ext cx="8496300" cy="649288"/>
          </a:xfrm>
        </p:spPr>
        <p:txBody>
          <a:bodyPr/>
          <a:lstStyle/>
          <a:p>
            <a:r>
              <a:rPr lang="en-GB" smtClean="0"/>
              <a:t>Translation: Our </a:t>
            </a:r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Abstract Basis </a:t>
            </a:r>
            <a:r>
              <a:rPr lang="mr-IN" dirty="0" smtClean="0"/>
              <a:t>–</a:t>
            </a:r>
            <a:r>
              <a:rPr lang="en-GB" dirty="0" smtClean="0"/>
              <a:t> generic </a:t>
            </a:r>
            <a:r>
              <a:rPr lang="mr-IN" dirty="0" smtClean="0"/>
              <a:t>–</a:t>
            </a:r>
            <a:r>
              <a:rPr lang="en-GB" dirty="0" smtClean="0"/>
              <a:t> for any </a:t>
            </a:r>
            <a:r>
              <a:rPr lang="en-GB" dirty="0" err="1" smtClean="0"/>
              <a:t>statechart</a:t>
            </a:r>
            <a:endParaRPr lang="en-GB" dirty="0" smtClean="0"/>
          </a:p>
          <a:p>
            <a:pPr lvl="1"/>
            <a:r>
              <a:rPr lang="en-GB" dirty="0" smtClean="0"/>
              <a:t>embodies semantics of R2C</a:t>
            </a:r>
          </a:p>
          <a:p>
            <a:pPr lvl="2"/>
            <a:r>
              <a:rPr lang="en-GB" dirty="0" smtClean="0"/>
              <a:t>We could swap in new semantics by replacing basis</a:t>
            </a:r>
          </a:p>
          <a:p>
            <a:endParaRPr lang="en-GB" dirty="0" smtClean="0"/>
          </a:p>
          <a:p>
            <a:r>
              <a:rPr lang="en-GB" dirty="0" err="1" smtClean="0"/>
              <a:t>statechart</a:t>
            </a:r>
            <a:r>
              <a:rPr lang="en-GB" dirty="0" smtClean="0"/>
              <a:t> -&gt; a chain of refinements</a:t>
            </a:r>
          </a:p>
          <a:p>
            <a:pPr lvl="1"/>
            <a:r>
              <a:rPr lang="en-GB" dirty="0" smtClean="0"/>
              <a:t>Starting from the abstract Basis</a:t>
            </a:r>
          </a:p>
          <a:p>
            <a:pPr lvl="1"/>
            <a:r>
              <a:rPr lang="en-GB" dirty="0" err="1" smtClean="0"/>
              <a:t>statechart</a:t>
            </a:r>
            <a:r>
              <a:rPr lang="en-GB" dirty="0" smtClean="0"/>
              <a:t> translates to iUML-B state-machine</a:t>
            </a:r>
          </a:p>
          <a:p>
            <a:pPr lvl="2"/>
            <a:r>
              <a:rPr lang="en-GB" dirty="0" smtClean="0"/>
              <a:t>Transitions refine Abstract basis transitions</a:t>
            </a:r>
          </a:p>
        </p:txBody>
      </p:sp>
    </p:spTree>
    <p:extLst>
      <p:ext uri="{BB962C8B-B14F-4D97-AF65-F5344CB8AC3E}">
        <p14:creationId xmlns:p14="http://schemas.microsoft.com/office/powerpoint/2010/main" val="136526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Basis - Context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3060834"/>
            <a:ext cx="8058714" cy="2152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9870" y="2980438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096" y="272783"/>
            <a:ext cx="8496300" cy="649288"/>
          </a:xfrm>
        </p:spPr>
        <p:txBody>
          <a:bodyPr/>
          <a:lstStyle/>
          <a:p>
            <a:r>
              <a:rPr lang="en-GB"/>
              <a:t>Basis -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04" y="1068403"/>
            <a:ext cx="7452619" cy="5524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104" y="922071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1646" y="1722922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>
                <a:solidFill>
                  <a:srgbClr val="FF0000"/>
                </a:solidFill>
              </a:rPr>
              <a:t>n.b</a:t>
            </a:r>
            <a:r>
              <a:rPr lang="en-GB" i="1" dirty="0" smtClean="0">
                <a:solidFill>
                  <a:srgbClr val="FF0000"/>
                </a:solidFill>
              </a:rPr>
              <a:t> for now, queues are sets 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9533" y="4801402"/>
            <a:ext cx="4755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0000"/>
                </a:solidFill>
              </a:rPr>
              <a:t>In refinements translator adds guards to specify value of  parameters e.g.</a:t>
            </a:r>
          </a:p>
          <a:p>
            <a:r>
              <a:rPr lang="en-GB" sz="1400" i="1" dirty="0" smtClean="0">
                <a:solidFill>
                  <a:srgbClr val="FF0000"/>
                </a:solidFill>
              </a:rPr>
              <a:t>        </a:t>
            </a:r>
            <a:r>
              <a:rPr lang="en-GB" sz="1400" i="1" dirty="0" err="1" smtClean="0">
                <a:solidFill>
                  <a:srgbClr val="FF0000"/>
                </a:solidFill>
              </a:rPr>
              <a:t>SCXML_raisedTriggers</a:t>
            </a:r>
            <a:r>
              <a:rPr lang="en-GB" sz="1400" i="1" dirty="0" smtClean="0">
                <a:solidFill>
                  <a:srgbClr val="FF0000"/>
                </a:solidFill>
              </a:rPr>
              <a:t> = {</a:t>
            </a:r>
            <a:r>
              <a:rPr lang="en-GB" sz="1400" i="1" dirty="0" err="1" smtClean="0">
                <a:solidFill>
                  <a:srgbClr val="FF0000"/>
                </a:solidFill>
              </a:rPr>
              <a:t>myExternalTrigger</a:t>
            </a:r>
            <a:r>
              <a:rPr lang="en-GB" sz="1400" i="1" dirty="0" smtClean="0">
                <a:solidFill>
                  <a:srgbClr val="FF0000"/>
                </a:solidFill>
              </a:rPr>
              <a:t>}</a:t>
            </a:r>
            <a:endParaRPr lang="en-GB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21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298"/>
          <a:stretch/>
        </p:blipFill>
        <p:spPr>
          <a:xfrm>
            <a:off x="505358" y="1711343"/>
            <a:ext cx="8476940" cy="494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2229" y="171134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21987"/>
            <a:ext cx="8496300" cy="3641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2021" y="1998821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4999" y="5139890"/>
            <a:ext cx="4649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Completion can occur anytime after an external trigger. </a:t>
            </a:r>
          </a:p>
          <a:p>
            <a:r>
              <a:rPr lang="en-GB" sz="1400" dirty="0" smtClean="0">
                <a:solidFill>
                  <a:srgbClr val="FF0000"/>
                </a:solidFill>
              </a:rPr>
              <a:t>Refinements will not change this unless transitions are ‘finalised’.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99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867299"/>
            <a:ext cx="8496300" cy="4716379"/>
          </a:xfrm>
        </p:spPr>
        <p:txBody>
          <a:bodyPr/>
          <a:lstStyle/>
          <a:p>
            <a:r>
              <a:rPr lang="en-GB" dirty="0" smtClean="0"/>
              <a:t>Trigger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GB" dirty="0" smtClean="0">
                <a:solidFill>
                  <a:srgbClr val="FF0000"/>
                </a:solidFill>
              </a:rPr>
              <a:t>vent </a:t>
            </a:r>
            <a:r>
              <a:rPr lang="en-GB" dirty="0" smtClean="0"/>
              <a:t>in SCXML, UML etc.</a:t>
            </a:r>
          </a:p>
          <a:p>
            <a:pPr lvl="2"/>
            <a:r>
              <a:rPr lang="en-GB" dirty="0" smtClean="0"/>
              <a:t> Aka internal signal, external stimulus</a:t>
            </a:r>
          </a:p>
          <a:p>
            <a:pPr lvl="2"/>
            <a:endParaRPr lang="en-GB" dirty="0"/>
          </a:p>
          <a:p>
            <a:r>
              <a:rPr lang="en-GB" dirty="0" smtClean="0"/>
              <a:t>Event-B </a:t>
            </a:r>
            <a:r>
              <a:rPr lang="en-GB" dirty="0" smtClean="0">
                <a:solidFill>
                  <a:srgbClr val="FF0000"/>
                </a:solidFill>
              </a:rPr>
              <a:t>event</a:t>
            </a:r>
          </a:p>
          <a:p>
            <a:pPr lvl="1"/>
            <a:r>
              <a:rPr lang="en-GB" dirty="0" smtClean="0"/>
              <a:t>a state transition in the underlying formalism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Transition </a:t>
            </a:r>
          </a:p>
          <a:p>
            <a:pPr lvl="1"/>
            <a:r>
              <a:rPr lang="en-GB" dirty="0" smtClean="0"/>
              <a:t>SCXML transition</a:t>
            </a:r>
          </a:p>
          <a:p>
            <a:pPr lvl="1"/>
            <a:r>
              <a:rPr lang="en-GB" dirty="0" smtClean="0"/>
              <a:t>UML-B transition	(fired by executing an </a:t>
            </a:r>
            <a:r>
              <a:rPr lang="en-GB" dirty="0" smtClean="0">
                <a:solidFill>
                  <a:srgbClr val="FF0000"/>
                </a:solidFill>
              </a:rPr>
              <a:t>Event-B event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18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Translation - example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" y="2119515"/>
            <a:ext cx="4463456" cy="3708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4" y="5852188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0000"/>
                </a:solidFill>
              </a:rPr>
              <a:t>(Annotated </a:t>
            </a:r>
            <a:r>
              <a:rPr lang="en-GB" i="1" dirty="0" smtClean="0">
                <a:solidFill>
                  <a:srgbClr val="FF0000"/>
                </a:solidFill>
              </a:rPr>
              <a:t>with </a:t>
            </a:r>
            <a:r>
              <a:rPr lang="en-GB" i="1" smtClean="0">
                <a:solidFill>
                  <a:srgbClr val="FF0000"/>
                </a:solidFill>
              </a:rPr>
              <a:t>refinement levels 0,1,2)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34" y="175018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SCXML Model = “</a:t>
            </a:r>
            <a:r>
              <a:rPr lang="en-GB" dirty="0" err="1" smtClean="0"/>
              <a:t>SecBot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23850" y="5075192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00B050"/>
                </a:solidFill>
              </a:rPr>
              <a:t>Invariant: Idle = TRUE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3811" y="1504020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245" y="2506672"/>
            <a:ext cx="3165497" cy="2945991"/>
          </a:xfrm>
          <a:prstGeom prst="rect">
            <a:avLst/>
          </a:prstGeom>
        </p:spPr>
      </p:pic>
      <p:sp>
        <p:nvSpPr>
          <p:cNvPr id="13" name="Curved Right Arrow 12"/>
          <p:cNvSpPr/>
          <p:nvPr/>
        </p:nvSpPr>
        <p:spPr bwMode="auto">
          <a:xfrm flipV="1">
            <a:off x="5287772" y="3724977"/>
            <a:ext cx="756893" cy="644892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4537091" y="2619190"/>
            <a:ext cx="1296720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4387" y="5852188"/>
            <a:ext cx="306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solidFill>
                  <a:srgbClr val="FF0000"/>
                </a:solidFill>
              </a:rPr>
              <a:t>Automatically run iUML-B state-machine </a:t>
            </a:r>
            <a:r>
              <a:rPr lang="en-GB" i="1" dirty="0">
                <a:solidFill>
                  <a:srgbClr val="FF0000"/>
                </a:solidFill>
              </a:rPr>
              <a:t>generator</a:t>
            </a:r>
          </a:p>
          <a:p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5287772" y="4322127"/>
            <a:ext cx="0" cy="15061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0464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534"/>
            <a:ext cx="8496300" cy="649288"/>
          </a:xfrm>
        </p:spPr>
        <p:txBody>
          <a:bodyPr/>
          <a:lstStyle/>
          <a:p>
            <a:r>
              <a:rPr lang="en-GB" dirty="0" smtClean="0"/>
              <a:t>SecBot_Model_0:</a:t>
            </a:r>
            <a:br>
              <a:rPr lang="en-GB" dirty="0" smtClean="0"/>
            </a:br>
            <a:r>
              <a:rPr lang="en-GB" dirty="0" smtClean="0"/>
              <a:t>Introducing a trigger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7" y="2529903"/>
            <a:ext cx="8512683" cy="2032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0918" y="2999689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19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279"/>
            <a:ext cx="8496300" cy="649288"/>
          </a:xfrm>
        </p:spPr>
        <p:txBody>
          <a:bodyPr/>
          <a:lstStyle/>
          <a:p>
            <a:r>
              <a:rPr lang="en-GB" dirty="0" smtClean="0"/>
              <a:t>SecBot_Model_0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86" y="1536584"/>
            <a:ext cx="1730906" cy="4191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82" y="1189519"/>
            <a:ext cx="6031402" cy="58994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5179" y="2470301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059" y="5812072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9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9" y="1491917"/>
            <a:ext cx="6958810" cy="5210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5158" y="2451049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GENERATED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100" y="244475"/>
            <a:ext cx="8496300" cy="649288"/>
          </a:xfrm>
        </p:spPr>
        <p:txBody>
          <a:bodyPr/>
          <a:lstStyle/>
          <a:p>
            <a:r>
              <a:rPr lang="en-GB" dirty="0" smtClean="0"/>
              <a:t>SecBot_Model_0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5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6" y="311284"/>
            <a:ext cx="8496300" cy="649288"/>
          </a:xfrm>
        </p:spPr>
        <p:txBody>
          <a:bodyPr/>
          <a:lstStyle/>
          <a:p>
            <a:r>
              <a:rPr lang="en-GB" dirty="0" smtClean="0"/>
              <a:t>Example proof  </a:t>
            </a:r>
            <a:br>
              <a:rPr lang="en-GB" dirty="0" smtClean="0"/>
            </a:br>
            <a:r>
              <a:rPr lang="en-GB" dirty="0"/>
              <a:t>	</a:t>
            </a:r>
            <a:r>
              <a:rPr lang="en-GB" dirty="0" smtClean="0"/>
              <a:t>(SecBot_Model_2)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" y="1557338"/>
            <a:ext cx="7786838" cy="5175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4359" y="1692092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>
                <a:solidFill>
                  <a:srgbClr val="FF0000"/>
                </a:solidFill>
              </a:rPr>
              <a:t>n.b.</a:t>
            </a:r>
            <a:r>
              <a:rPr lang="en-GB" i="1" dirty="0" smtClean="0">
                <a:solidFill>
                  <a:srgbClr val="FF0000"/>
                </a:solidFill>
              </a:rPr>
              <a:t> invariants are in SCXML</a:t>
            </a:r>
            <a:endParaRPr lang="en-GB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7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846060"/>
          </a:xfrm>
        </p:spPr>
        <p:txBody>
          <a:bodyPr/>
          <a:lstStyle/>
          <a:p>
            <a:r>
              <a:rPr lang="en-GB" dirty="0" smtClean="0"/>
              <a:t>Industry driven:</a:t>
            </a:r>
          </a:p>
          <a:p>
            <a:pPr lvl="1"/>
            <a:r>
              <a:rPr lang="en-GB" dirty="0" smtClean="0"/>
              <a:t>R2C </a:t>
            </a:r>
            <a:r>
              <a:rPr lang="en-GB" dirty="0" err="1" smtClean="0"/>
              <a:t>Statecharts</a:t>
            </a:r>
            <a:r>
              <a:rPr lang="en-GB" dirty="0" smtClean="0"/>
              <a:t> + refinement + theorem proof</a:t>
            </a:r>
          </a:p>
          <a:p>
            <a:r>
              <a:rPr lang="en-GB" dirty="0" smtClean="0"/>
              <a:t>We use Event-B to leverage refinement and proof</a:t>
            </a:r>
          </a:p>
          <a:p>
            <a:pPr lvl="1"/>
            <a:r>
              <a:rPr lang="mr-IN" dirty="0" smtClean="0"/>
              <a:t>…</a:t>
            </a:r>
            <a:r>
              <a:rPr lang="en-GB" dirty="0" smtClean="0"/>
              <a:t>and UML-B gives us state-machine syntax</a:t>
            </a:r>
          </a:p>
          <a:p>
            <a:r>
              <a:rPr lang="en-GB" dirty="0" smtClean="0"/>
              <a:t>A proper abstraction of the completion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should </a:t>
            </a:r>
            <a:r>
              <a:rPr lang="en-GB" dirty="0" smtClean="0"/>
              <a:t>be able to skip transitions</a:t>
            </a:r>
          </a:p>
          <a:p>
            <a:pPr lvl="2"/>
            <a:r>
              <a:rPr lang="en-GB" dirty="0" smtClean="0"/>
              <a:t>unless you declare finalised (= no more guard strengthening)</a:t>
            </a:r>
          </a:p>
          <a:p>
            <a:r>
              <a:rPr lang="en-GB" dirty="0" smtClean="0"/>
              <a:t>Abstract Basis captures R2C semantics</a:t>
            </a:r>
          </a:p>
          <a:p>
            <a:pPr lvl="1"/>
            <a:r>
              <a:rPr lang="en-GB" dirty="0" smtClean="0"/>
              <a:t>Could be exchanged for a different semantics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5824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Questions?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6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809444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INDUSTRY LED</a:t>
            </a:r>
          </a:p>
          <a:p>
            <a:pPr lvl="1"/>
            <a:r>
              <a:rPr lang="en-GB" dirty="0" smtClean="0"/>
              <a:t>Sandia engineers use run-to-completion </a:t>
            </a:r>
            <a:r>
              <a:rPr lang="en-GB" dirty="0" err="1" smtClean="0"/>
              <a:t>statecharts</a:t>
            </a:r>
            <a:endParaRPr lang="en-GB" dirty="0" smtClean="0"/>
          </a:p>
          <a:p>
            <a:pPr lvl="1"/>
            <a:r>
              <a:rPr lang="en-GB" dirty="0"/>
              <a:t>b</a:t>
            </a:r>
            <a:r>
              <a:rPr lang="en-GB" dirty="0" smtClean="0"/>
              <a:t>ut also want to use refinement and to prove safety properties</a:t>
            </a:r>
          </a:p>
          <a:p>
            <a:pPr lvl="2"/>
            <a:r>
              <a:rPr lang="en-GB" dirty="0" smtClean="0"/>
              <a:t>Aware of Event-B and its automatic theorem provers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We do </a:t>
            </a:r>
            <a:r>
              <a:rPr lang="en-GB" dirty="0" smtClean="0">
                <a:solidFill>
                  <a:srgbClr val="FF0000"/>
                </a:solidFill>
              </a:rPr>
              <a:t>NOT</a:t>
            </a:r>
            <a:r>
              <a:rPr lang="en-GB" dirty="0" smtClean="0"/>
              <a:t> want another semantics for </a:t>
            </a:r>
            <a:r>
              <a:rPr lang="en-GB" dirty="0" err="1" smtClean="0"/>
              <a:t>statecharts</a:t>
            </a:r>
            <a:endParaRPr lang="en-GB" dirty="0" smtClean="0"/>
          </a:p>
          <a:p>
            <a:pPr lvl="1"/>
            <a:r>
              <a:rPr lang="en-GB" dirty="0" smtClean="0"/>
              <a:t>But we need some extra features for refinement</a:t>
            </a:r>
          </a:p>
          <a:p>
            <a:pPr lvl="2"/>
            <a:r>
              <a:rPr lang="en-GB" dirty="0" smtClean="0"/>
              <a:t>Abstractions - Non-determinism</a:t>
            </a:r>
          </a:p>
          <a:p>
            <a:pPr lvl="2"/>
            <a:r>
              <a:rPr lang="en-GB" dirty="0"/>
              <a:t>R</a:t>
            </a:r>
            <a:r>
              <a:rPr lang="en-GB" dirty="0" smtClean="0"/>
              <a:t>efinement levels </a:t>
            </a:r>
            <a:r>
              <a:rPr lang="mr-IN" dirty="0" smtClean="0"/>
              <a:t>–</a:t>
            </a:r>
            <a:r>
              <a:rPr lang="en-GB" dirty="0" smtClean="0"/>
              <a:t> adding details</a:t>
            </a:r>
          </a:p>
          <a:p>
            <a:pPr lvl="2"/>
            <a:r>
              <a:rPr lang="en-GB" dirty="0" smtClean="0"/>
              <a:t>Invariant </a:t>
            </a:r>
            <a:r>
              <a:rPr lang="mr-IN" dirty="0" smtClean="0"/>
              <a:t>–</a:t>
            </a:r>
            <a:r>
              <a:rPr lang="en-GB" dirty="0" smtClean="0"/>
              <a:t> properties to prove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8660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Event-B</a:t>
            </a:r>
            <a:r>
              <a:rPr lang="en-GB" dirty="0"/>
              <a:t> is designed for automatic proof</a:t>
            </a:r>
          </a:p>
          <a:p>
            <a:pPr lvl="1"/>
            <a:r>
              <a:rPr lang="en-GB" dirty="0"/>
              <a:t>Simple guarded actions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to </a:t>
            </a:r>
            <a:r>
              <a:rPr lang="en-GB" dirty="0">
                <a:solidFill>
                  <a:srgbClr val="FF0000"/>
                </a:solidFill>
              </a:rPr>
              <a:t>achieve automatic </a:t>
            </a:r>
            <a:r>
              <a:rPr lang="en-GB" dirty="0" smtClean="0">
                <a:solidFill>
                  <a:srgbClr val="FF0000"/>
                </a:solidFill>
              </a:rPr>
              <a:t>proof</a:t>
            </a:r>
          </a:p>
          <a:p>
            <a:pPr lvl="1"/>
            <a:endParaRPr lang="en-GB" dirty="0">
              <a:solidFill>
                <a:srgbClr val="FF0000"/>
              </a:solidFill>
            </a:endParaRPr>
          </a:p>
          <a:p>
            <a:r>
              <a:rPr lang="en-GB" dirty="0" smtClean="0">
                <a:solidFill>
                  <a:srgbClr val="FF0000"/>
                </a:solidFill>
              </a:rPr>
              <a:t>UML-B </a:t>
            </a:r>
            <a:r>
              <a:rPr lang="en-GB" dirty="0" smtClean="0"/>
              <a:t>diagrammatic front-end for Event-B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NOT UML </a:t>
            </a:r>
            <a:r>
              <a:rPr lang="mr-IN" dirty="0" smtClean="0"/>
              <a:t>–</a:t>
            </a:r>
            <a:r>
              <a:rPr lang="en-GB" dirty="0" smtClean="0"/>
              <a:t> no run to completion semantics</a:t>
            </a:r>
          </a:p>
          <a:p>
            <a:pPr lvl="1"/>
            <a:r>
              <a:rPr lang="en-GB" dirty="0" smtClean="0"/>
              <a:t>ONLY </a:t>
            </a:r>
            <a:r>
              <a:rPr lang="en-GB" dirty="0" err="1" smtClean="0"/>
              <a:t>untriggered</a:t>
            </a:r>
            <a:r>
              <a:rPr lang="en-GB" dirty="0" smtClean="0"/>
              <a:t> transitions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4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20" y="571166"/>
            <a:ext cx="8496300" cy="649288"/>
          </a:xfrm>
        </p:spPr>
        <p:txBody>
          <a:bodyPr/>
          <a:lstStyle/>
          <a:p>
            <a:r>
              <a:rPr lang="en-GB" dirty="0" smtClean="0"/>
              <a:t>UML-B </a:t>
            </a:r>
            <a:r>
              <a:rPr lang="en-GB" dirty="0" smtClean="0">
                <a:sym typeface="Wingdings"/>
              </a:rPr>
              <a:t> </a:t>
            </a:r>
            <a:r>
              <a:rPr lang="en-GB" dirty="0" smtClean="0"/>
              <a:t>Event-B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872438" y="141145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 smtClean="0"/>
              <a:t>n.b.</a:t>
            </a:r>
            <a:r>
              <a:rPr lang="en-GB" i="1" dirty="0" smtClean="0"/>
              <a:t> There is an alternative translation to an enumeration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204077" y="5431054"/>
            <a:ext cx="3081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FF0000"/>
                </a:solidFill>
              </a:rPr>
              <a:t>Typically, add nested state-machines in refinements.</a:t>
            </a:r>
          </a:p>
          <a:p>
            <a:pPr algn="ctr"/>
            <a:endParaRPr lang="en-GB" i="1" dirty="0">
              <a:solidFill>
                <a:srgbClr val="FF0000"/>
              </a:solidFill>
            </a:endParaRPr>
          </a:p>
          <a:p>
            <a:pPr algn="ctr"/>
            <a:r>
              <a:rPr lang="en-GB" i="1" dirty="0" smtClean="0">
                <a:solidFill>
                  <a:srgbClr val="FF0000"/>
                </a:solidFill>
              </a:rPr>
              <a:t>Invariants in states</a:t>
            </a:r>
            <a:endParaRPr lang="en-GB" i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7" y="1698654"/>
            <a:ext cx="1724026" cy="4827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83" y="1411454"/>
            <a:ext cx="4485594" cy="3600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775" y="3388505"/>
            <a:ext cx="2574304" cy="32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/>
              <a:t>Run to completion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External</a:t>
            </a:r>
            <a:r>
              <a:rPr lang="en-GB" dirty="0" smtClean="0"/>
              <a:t> Q of stimulus </a:t>
            </a:r>
            <a:r>
              <a:rPr lang="en-GB" dirty="0" smtClean="0">
                <a:solidFill>
                  <a:srgbClr val="FF0000"/>
                </a:solidFill>
              </a:rPr>
              <a:t>triggers</a:t>
            </a:r>
            <a:endParaRPr lang="en-GB" dirty="0" smtClean="0"/>
          </a:p>
          <a:p>
            <a:r>
              <a:rPr lang="en-GB" dirty="0" smtClean="0">
                <a:solidFill>
                  <a:srgbClr val="FF0000"/>
                </a:solidFill>
              </a:rPr>
              <a:t>Internal</a:t>
            </a:r>
            <a:r>
              <a:rPr lang="en-GB" dirty="0" smtClean="0"/>
              <a:t> Q of raised </a:t>
            </a:r>
            <a:r>
              <a:rPr lang="en-GB" dirty="0" smtClean="0">
                <a:solidFill>
                  <a:srgbClr val="FF0000"/>
                </a:solidFill>
              </a:rPr>
              <a:t>triggers</a:t>
            </a:r>
            <a:endParaRPr lang="en-GB" dirty="0" smtClean="0"/>
          </a:p>
          <a:p>
            <a:r>
              <a:rPr lang="en-GB" dirty="0" smtClean="0"/>
              <a:t>Transitions can be </a:t>
            </a:r>
            <a:r>
              <a:rPr lang="en-GB" dirty="0" smtClean="0">
                <a:solidFill>
                  <a:srgbClr val="FF0000"/>
                </a:solidFill>
              </a:rPr>
              <a:t>enabled by triggers</a:t>
            </a:r>
          </a:p>
          <a:p>
            <a:pPr lvl="1"/>
            <a:r>
              <a:rPr lang="en-GB" dirty="0" smtClean="0"/>
              <a:t>Or left as </a:t>
            </a:r>
            <a:r>
              <a:rPr lang="en-GB" dirty="0" smtClean="0">
                <a:solidFill>
                  <a:srgbClr val="FF0000"/>
                </a:solidFill>
              </a:rPr>
              <a:t>un-triggered</a:t>
            </a:r>
            <a:r>
              <a:rPr lang="en-GB" dirty="0" smtClean="0"/>
              <a:t> guarded transitions</a:t>
            </a:r>
          </a:p>
          <a:p>
            <a:r>
              <a:rPr lang="en-GB" dirty="0" smtClean="0"/>
              <a:t>Transitions can </a:t>
            </a:r>
            <a:r>
              <a:rPr lang="en-GB" dirty="0" smtClean="0">
                <a:solidFill>
                  <a:srgbClr val="FF0000"/>
                </a:solidFill>
              </a:rPr>
              <a:t>raise internal </a:t>
            </a:r>
            <a:r>
              <a:rPr lang="en-GB" dirty="0" smtClean="0"/>
              <a:t>triggers</a:t>
            </a:r>
          </a:p>
          <a:p>
            <a:r>
              <a:rPr lang="en-GB" dirty="0" smtClean="0"/>
              <a:t>Transitions can also have </a:t>
            </a:r>
            <a:r>
              <a:rPr lang="en-GB" dirty="0" smtClean="0">
                <a:solidFill>
                  <a:srgbClr val="FF0000"/>
                </a:solidFill>
              </a:rPr>
              <a:t>other guards and actions</a:t>
            </a:r>
          </a:p>
        </p:txBody>
      </p:sp>
    </p:spTree>
    <p:extLst>
      <p:ext uri="{BB962C8B-B14F-4D97-AF65-F5344CB8AC3E}">
        <p14:creationId xmlns:p14="http://schemas.microsoft.com/office/powerpoint/2010/main" val="109130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dirty="0" smtClean="0"/>
              <a:t>Run to completion Semantics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RUN: </a:t>
            </a:r>
          </a:p>
          <a:p>
            <a:pPr lvl="1"/>
            <a:r>
              <a:rPr lang="en-GB" dirty="0" err="1" smtClean="0"/>
              <a:t>Dequeue</a:t>
            </a:r>
            <a:r>
              <a:rPr lang="en-GB" dirty="0" smtClean="0"/>
              <a:t> an external </a:t>
            </a:r>
            <a:r>
              <a:rPr lang="en-GB" dirty="0"/>
              <a:t>trigger </a:t>
            </a:r>
            <a:endParaRPr lang="en-GB" dirty="0" smtClean="0"/>
          </a:p>
          <a:p>
            <a:pPr lvl="1"/>
            <a:r>
              <a:rPr lang="en-GB" dirty="0" smtClean="0"/>
              <a:t>fire </a:t>
            </a:r>
            <a:r>
              <a:rPr lang="en-GB" dirty="0"/>
              <a:t>transitions enabled </a:t>
            </a:r>
            <a:r>
              <a:rPr lang="en-GB" dirty="0" smtClean="0"/>
              <a:t>by this trigger   </a:t>
            </a:r>
          </a:p>
          <a:p>
            <a:pPr lvl="1"/>
            <a:r>
              <a:rPr lang="en-GB" dirty="0" smtClean="0"/>
              <a:t>this </a:t>
            </a:r>
            <a:r>
              <a:rPr lang="en-GB" dirty="0"/>
              <a:t>may enable </a:t>
            </a:r>
            <a:r>
              <a:rPr lang="en-GB" dirty="0" err="1" smtClean="0"/>
              <a:t>untriggered</a:t>
            </a:r>
            <a:r>
              <a:rPr lang="en-GB" dirty="0" smtClean="0"/>
              <a:t> </a:t>
            </a:r>
            <a:r>
              <a:rPr lang="en-GB" dirty="0"/>
              <a:t>transitions </a:t>
            </a:r>
            <a:r>
              <a:rPr lang="mr-IN" dirty="0"/>
              <a:t>–</a:t>
            </a:r>
            <a:r>
              <a:rPr lang="en-GB" dirty="0"/>
              <a:t> </a:t>
            </a:r>
            <a:endParaRPr lang="en-GB" dirty="0" smtClean="0"/>
          </a:p>
          <a:p>
            <a:pPr lvl="3"/>
            <a:r>
              <a:rPr lang="en-GB" dirty="0" smtClean="0"/>
              <a:t>Keep firing </a:t>
            </a:r>
            <a:r>
              <a:rPr lang="en-GB" dirty="0"/>
              <a:t>them </a:t>
            </a:r>
            <a:r>
              <a:rPr lang="en-GB" dirty="0">
                <a:solidFill>
                  <a:srgbClr val="FF0000"/>
                </a:solidFill>
              </a:rPr>
              <a:t>until </a:t>
            </a:r>
            <a:r>
              <a:rPr lang="en-GB" dirty="0" smtClean="0">
                <a:solidFill>
                  <a:srgbClr val="FF0000"/>
                </a:solidFill>
              </a:rPr>
              <a:t>none enabled</a:t>
            </a:r>
          </a:p>
          <a:p>
            <a:pPr lvl="1"/>
            <a:r>
              <a:rPr lang="en-GB" dirty="0" smtClean="0"/>
              <a:t>While internal Q is not empty:</a:t>
            </a:r>
          </a:p>
          <a:p>
            <a:pPr lvl="2"/>
            <a:r>
              <a:rPr lang="en-GB" dirty="0" err="1" smtClean="0"/>
              <a:t>dequeue</a:t>
            </a:r>
            <a:r>
              <a:rPr lang="en-GB" dirty="0" smtClean="0"/>
              <a:t> an internal trigger </a:t>
            </a:r>
          </a:p>
          <a:p>
            <a:pPr lvl="2"/>
            <a:r>
              <a:rPr lang="en-GB" dirty="0" smtClean="0"/>
              <a:t>fire </a:t>
            </a:r>
            <a:r>
              <a:rPr lang="en-GB" dirty="0"/>
              <a:t>transitions enabled </a:t>
            </a:r>
            <a:r>
              <a:rPr lang="en-GB" dirty="0" smtClean="0"/>
              <a:t>by this trigger</a:t>
            </a:r>
            <a:endParaRPr lang="en-GB" dirty="0"/>
          </a:p>
          <a:p>
            <a:pPr lvl="2"/>
            <a:r>
              <a:rPr lang="en-GB" dirty="0" smtClean="0"/>
              <a:t>this </a:t>
            </a:r>
            <a:r>
              <a:rPr lang="en-GB" dirty="0"/>
              <a:t>may enable </a:t>
            </a:r>
            <a:r>
              <a:rPr lang="en-GB" dirty="0" err="1" smtClean="0"/>
              <a:t>untriggered</a:t>
            </a:r>
            <a:r>
              <a:rPr lang="en-GB" dirty="0" smtClean="0"/>
              <a:t> </a:t>
            </a:r>
            <a:r>
              <a:rPr lang="en-GB" dirty="0"/>
              <a:t>transitions </a:t>
            </a:r>
            <a:r>
              <a:rPr lang="mr-IN" dirty="0"/>
              <a:t>–</a:t>
            </a:r>
            <a:r>
              <a:rPr lang="en-GB" dirty="0"/>
              <a:t> </a:t>
            </a:r>
          </a:p>
          <a:p>
            <a:pPr lvl="4"/>
            <a:r>
              <a:rPr lang="en-GB" dirty="0"/>
              <a:t>Keep firing them </a:t>
            </a:r>
            <a:r>
              <a:rPr lang="en-GB" dirty="0">
                <a:solidFill>
                  <a:srgbClr val="FF0000"/>
                </a:solidFill>
              </a:rPr>
              <a:t>until none enabled</a:t>
            </a:r>
          </a:p>
          <a:p>
            <a:r>
              <a:rPr lang="en-GB" dirty="0" smtClean="0"/>
              <a:t>COMPLETION: </a:t>
            </a:r>
          </a:p>
          <a:p>
            <a:pPr lvl="1"/>
            <a:r>
              <a:rPr lang="en-GB" dirty="0" smtClean="0"/>
              <a:t>When no transitions enabled and the internal Q is empty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48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46" y="243907"/>
            <a:ext cx="8496300" cy="1238384"/>
          </a:xfrm>
        </p:spPr>
        <p:txBody>
          <a:bodyPr/>
          <a:lstStyle/>
          <a:p>
            <a:r>
              <a:rPr lang="en-GB" dirty="0" smtClean="0"/>
              <a:t>What do we want :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/>
              <a:t>r</a:t>
            </a:r>
            <a:r>
              <a:rPr lang="en-GB" dirty="0" smtClean="0"/>
              <a:t>efinement of State-charts</a:t>
            </a: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Strengthen guards of transitions</a:t>
            </a:r>
          </a:p>
          <a:p>
            <a:pPr lvl="1"/>
            <a:r>
              <a:rPr lang="en-GB" dirty="0" smtClean="0"/>
              <a:t>predicates about other data and parallel </a:t>
            </a:r>
            <a:r>
              <a:rPr lang="en-GB" dirty="0" err="1" smtClean="0"/>
              <a:t>statecharts</a:t>
            </a:r>
            <a:endParaRPr lang="en-GB" dirty="0" smtClean="0"/>
          </a:p>
          <a:p>
            <a:pPr lvl="1"/>
            <a:r>
              <a:rPr lang="en-GB" dirty="0" smtClean="0"/>
              <a:t>more specific (nested) source states</a:t>
            </a:r>
          </a:p>
          <a:p>
            <a:r>
              <a:rPr lang="en-GB" dirty="0" smtClean="0"/>
              <a:t>Add actions to transitions</a:t>
            </a:r>
          </a:p>
          <a:p>
            <a:pPr lvl="1"/>
            <a:r>
              <a:rPr lang="en-GB" dirty="0" smtClean="0"/>
              <a:t>Raise internal trigger</a:t>
            </a:r>
          </a:p>
          <a:p>
            <a:pPr lvl="1"/>
            <a:r>
              <a:rPr lang="en-GB" dirty="0" smtClean="0"/>
              <a:t>Modify ancillary data</a:t>
            </a:r>
          </a:p>
          <a:p>
            <a:r>
              <a:rPr lang="en-GB" dirty="0" smtClean="0"/>
              <a:t>Add nested </a:t>
            </a:r>
            <a:r>
              <a:rPr lang="en-GB" dirty="0" err="1" smtClean="0"/>
              <a:t>statecharts</a:t>
            </a:r>
            <a:endParaRPr lang="en-GB" dirty="0" smtClean="0"/>
          </a:p>
          <a:p>
            <a:r>
              <a:rPr lang="en-GB" dirty="0" smtClean="0"/>
              <a:t>Add external/internal triggers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93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56146"/>
            <a:ext cx="8496300" cy="1178017"/>
          </a:xfrm>
        </p:spPr>
        <p:txBody>
          <a:bodyPr/>
          <a:lstStyle/>
          <a:p>
            <a:r>
              <a:rPr lang="en-GB" dirty="0" smtClean="0"/>
              <a:t>Consideration: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Refining R2C</a:t>
            </a:r>
            <a:br>
              <a:rPr lang="en-GB" smtClean="0"/>
            </a:b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4067007" cy="4637405"/>
          </a:xfrm>
        </p:spPr>
        <p:txBody>
          <a:bodyPr/>
          <a:lstStyle/>
          <a:p>
            <a:r>
              <a:rPr lang="en-GB" dirty="0" smtClean="0"/>
              <a:t>In Scenario A+C</a:t>
            </a:r>
          </a:p>
          <a:p>
            <a:pPr lvl="1"/>
            <a:r>
              <a:rPr lang="en-GB" dirty="0" smtClean="0"/>
              <a:t>Transitions T1 &amp; T2 must both fire for completion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2694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750"/>
      </p:ext>
    </p:extLst>
  </p:cSld>
  <p:clrMapOvr>
    <a:masterClrMapping/>
  </p:clrMapOvr>
</p:sld>
</file>

<file path=ppt/theme/theme1.xml><?xml version="1.0" encoding="utf-8"?>
<a:theme xmlns:a="http://schemas.openxmlformats.org/drawingml/2006/main" name="uos_ppt__template_electronics">
  <a:themeElements>
    <a:clrScheme name="uos_ppt__template_electronics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Brand_powerpoint.potx</Template>
  <TotalTime>15763</TotalTime>
  <Words>790</Words>
  <Application>Microsoft Macintosh PowerPoint</Application>
  <PresentationFormat>On-screen Show (4:3)</PresentationFormat>
  <Paragraphs>191</Paragraphs>
  <Slides>26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Georgia</vt:lpstr>
      <vt:lpstr>Lucida Sans</vt:lpstr>
      <vt:lpstr>ＭＳ Ｐゴシック</vt:lpstr>
      <vt:lpstr>Verdana</vt:lpstr>
      <vt:lpstr>Wingdings</vt:lpstr>
      <vt:lpstr>Arial</vt:lpstr>
      <vt:lpstr>uos_ppt__template_electronics</vt:lpstr>
      <vt:lpstr>Refinement of state-charts with run-to-completion semantics</vt:lpstr>
      <vt:lpstr>Terminology</vt:lpstr>
      <vt:lpstr>Motivation</vt:lpstr>
      <vt:lpstr>Background</vt:lpstr>
      <vt:lpstr>UML-B  Event-B</vt:lpstr>
      <vt:lpstr>Run to completion Semantics</vt:lpstr>
      <vt:lpstr>Run to completion Semantics</vt:lpstr>
      <vt:lpstr>What do we want : In refinement of State-charts…</vt:lpstr>
      <vt:lpstr>Consideration: Refining R2C </vt:lpstr>
      <vt:lpstr>Consideration: Refining R2C </vt:lpstr>
      <vt:lpstr>Consideration: Refining R2C </vt:lpstr>
      <vt:lpstr>Solution</vt:lpstr>
      <vt:lpstr>Transition Sets</vt:lpstr>
      <vt:lpstr>Transition Sets (TS)</vt:lpstr>
      <vt:lpstr>Translation: Our Approach</vt:lpstr>
      <vt:lpstr>Basis - Context</vt:lpstr>
      <vt:lpstr>Basis - Machine</vt:lpstr>
      <vt:lpstr>PowerPoint Presentation</vt:lpstr>
      <vt:lpstr>PowerPoint Presentation</vt:lpstr>
      <vt:lpstr>Translation - example</vt:lpstr>
      <vt:lpstr>SecBot_Model_0: Introducing a trigger</vt:lpstr>
      <vt:lpstr>SecBot_Model_0</vt:lpstr>
      <vt:lpstr>SecBot_Model_0</vt:lpstr>
      <vt:lpstr>Example proof    (SecBot_Model_2)</vt:lpstr>
      <vt:lpstr>Summary</vt:lpstr>
      <vt:lpstr>Thank you</vt:lpstr>
    </vt:vector>
  </TitlesOfParts>
  <Manager/>
  <Company>University of Southampton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Colin Snook</cp:lastModifiedBy>
  <cp:revision>316</cp:revision>
  <cp:lastPrinted>2018-11-16T01:22:23Z</cp:lastPrinted>
  <dcterms:created xsi:type="dcterms:W3CDTF">2010-11-26T19:14:46Z</dcterms:created>
  <dcterms:modified xsi:type="dcterms:W3CDTF">2019-01-27T13:03:30Z</dcterms:modified>
  <cp:category/>
</cp:coreProperties>
</file>